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64" r:id="rId4"/>
    <p:sldId id="28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9" r:id="rId14"/>
    <p:sldId id="267" r:id="rId15"/>
    <p:sldId id="275" r:id="rId16"/>
    <p:sldId id="268" r:id="rId17"/>
    <p:sldId id="279" r:id="rId18"/>
    <p:sldId id="278" r:id="rId19"/>
    <p:sldId id="277" r:id="rId20"/>
    <p:sldId id="270" r:id="rId21"/>
    <p:sldId id="271" r:id="rId22"/>
    <p:sldId id="272" r:id="rId23"/>
    <p:sldId id="273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161C9-2363-4868-BBC9-20F18E869262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18063-6F57-4593-8BF2-00E32CF995D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595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E1CE10-1402-4DCD-AC22-210D9D7993F3}" type="datetimeFigureOut">
              <a:rPr lang="lt-LT" smtClean="0"/>
              <a:t>2018-08-28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165D44-3617-4D47-BEFB-39E70338BE46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029200"/>
            <a:ext cx="8458199" cy="1523999"/>
          </a:xfrm>
        </p:spPr>
        <p:txBody>
          <a:bodyPr>
            <a:normAutofit/>
          </a:bodyPr>
          <a:lstStyle/>
          <a:p>
            <a:endParaRPr lang="en-US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lt-LT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Vilniaus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t-LT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„Santaros“ gimnazija/progimnazija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lt-L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icture 3" descr="mokyk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97013"/>
            <a:ext cx="72390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6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731520"/>
            <a:ext cx="8839200" cy="347472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lt-LT" sz="3200" b="1" dirty="0"/>
              <a:t>EKOLOGIJOS IR APLINKOS TECHNOLOGIJŲ UGDYMO TURINYS</a:t>
            </a:r>
            <a:endParaRPr lang="lt-LT" sz="3200" dirty="0"/>
          </a:p>
          <a:p>
            <a:endParaRPr lang="en-US" dirty="0" smtClean="0"/>
          </a:p>
          <a:p>
            <a:pPr marL="45720" indent="0" algn="just">
              <a:buNone/>
            </a:pPr>
            <a:r>
              <a:rPr lang="en-US" sz="3200" dirty="0" smtClean="0"/>
              <a:t>2. </a:t>
            </a:r>
            <a:r>
              <a:rPr lang="lt-LT" sz="3200" dirty="0" smtClean="0"/>
              <a:t>formaliajame </a:t>
            </a:r>
            <a:r>
              <a:rPr lang="lt-LT" sz="3200" dirty="0"/>
              <a:t>švietime ekologijos ir aplinkos technologijų temos integruojamos į visų bendrojo ugdymo dalykų </a:t>
            </a:r>
            <a:r>
              <a:rPr lang="lt-LT" sz="3200" dirty="0" smtClean="0"/>
              <a:t>programas</a:t>
            </a:r>
            <a:endParaRPr lang="en-US" sz="3200" dirty="0" smtClean="0"/>
          </a:p>
          <a:p>
            <a:pPr marL="45720" indent="0" algn="just">
              <a:buNone/>
            </a:pPr>
            <a:r>
              <a:rPr lang="lt-LT" sz="3200" dirty="0" smtClean="0"/>
              <a:t> </a:t>
            </a:r>
            <a:r>
              <a:rPr lang="lt-LT" sz="3200" i="1" dirty="0" smtClean="0"/>
              <a:t>(žr</a:t>
            </a:r>
            <a:r>
              <a:rPr lang="en-US" sz="3200" i="1" dirty="0" smtClean="0"/>
              <a:t>.</a:t>
            </a:r>
            <a:r>
              <a:rPr lang="lt-LT" sz="3200" i="1" dirty="0" smtClean="0"/>
              <a:t> </a:t>
            </a:r>
            <a:r>
              <a:rPr lang="en-US" sz="3200" i="1" dirty="0"/>
              <a:t>p</a:t>
            </a:r>
            <a:r>
              <a:rPr lang="lt-LT" sz="3200" i="1" dirty="0" smtClean="0"/>
              <a:t>riedą </a:t>
            </a:r>
            <a:r>
              <a:rPr lang="lt-LT" sz="3200" i="1" dirty="0"/>
              <a:t>Nr. 1</a:t>
            </a:r>
            <a:r>
              <a:rPr lang="lt-LT" sz="3200" dirty="0" smtClean="0"/>
              <a:t>)</a:t>
            </a:r>
            <a:endParaRPr lang="lt-LT" sz="3200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083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731520"/>
            <a:ext cx="8610600" cy="3474720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lt-LT" sz="12800" b="1" dirty="0"/>
              <a:t>EKOLOGIJOS IR APLINKOS TECHNOLOGIJŲ UGDYMO TURINYS</a:t>
            </a:r>
            <a:endParaRPr lang="lt-LT" sz="12800" dirty="0"/>
          </a:p>
          <a:p>
            <a:pPr marL="45720" indent="0">
              <a:buNone/>
            </a:pPr>
            <a:endParaRPr lang="lt-LT" sz="14400" dirty="0" smtClean="0"/>
          </a:p>
          <a:p>
            <a:pPr marL="45720" indent="0">
              <a:buNone/>
            </a:pPr>
            <a:r>
              <a:rPr lang="lt-LT" sz="14400" dirty="0" smtClean="0"/>
              <a:t>3. atskirų </a:t>
            </a:r>
            <a:r>
              <a:rPr lang="lt-LT" sz="14400" dirty="0"/>
              <a:t>klasių mokiniams siūlomas 1 laisvai pasirenkamas privalomas šios srities dalykas:</a:t>
            </a:r>
          </a:p>
          <a:p>
            <a:pPr marL="45720" indent="0">
              <a:buNone/>
            </a:pPr>
            <a:r>
              <a:rPr lang="lt-LT" sz="14400" dirty="0" smtClean="0"/>
              <a:t>      5-6 </a:t>
            </a:r>
            <a:r>
              <a:rPr lang="lt-LT" sz="14400" dirty="0"/>
              <a:t>klasėse – „Sveika gyvensena“ </a:t>
            </a:r>
          </a:p>
          <a:p>
            <a:pPr marL="45720" indent="0">
              <a:buNone/>
            </a:pPr>
            <a:r>
              <a:rPr lang="lt-LT" sz="14400" dirty="0" smtClean="0"/>
              <a:t>      </a:t>
            </a:r>
            <a:r>
              <a:rPr lang="lt-LT" sz="14400" dirty="0"/>
              <a:t>7-8 klasėse – „Mokomės gamtoje ir iš gamtos“</a:t>
            </a:r>
          </a:p>
          <a:p>
            <a:pPr marL="45720" indent="0">
              <a:buNone/>
            </a:pPr>
            <a:r>
              <a:rPr lang="lt-LT" sz="14400" dirty="0" smtClean="0"/>
              <a:t>     </a:t>
            </a:r>
            <a:r>
              <a:rPr lang="lt-LT" sz="14400" dirty="0"/>
              <a:t>9-10 klasėse – „Bendrosios ekologijos pagrindai“</a:t>
            </a:r>
          </a:p>
          <a:p>
            <a:pPr marL="45720" indent="0">
              <a:buNone/>
            </a:pP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24593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5200" cy="55930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lt-LT" sz="3500" dirty="0" smtClean="0"/>
              <a:t>4. Vidurinio </a:t>
            </a:r>
            <a:r>
              <a:rPr lang="lt-LT" sz="3500" dirty="0"/>
              <a:t>ugdymo programoje mokykla siūlo mokiniui (</a:t>
            </a:r>
            <a:r>
              <a:rPr lang="lt-LT" sz="3500" i="1" dirty="0"/>
              <a:t>žr. Priedą Nr. 2</a:t>
            </a:r>
            <a:r>
              <a:rPr lang="lt-LT" sz="3500" dirty="0"/>
              <a:t>): </a:t>
            </a:r>
          </a:p>
          <a:p>
            <a:pPr marL="45720" indent="0">
              <a:buNone/>
            </a:pPr>
            <a:r>
              <a:rPr lang="lt-LT" sz="3500" dirty="0" smtClean="0"/>
              <a:t>        1</a:t>
            </a:r>
            <a:r>
              <a:rPr lang="lt-LT" sz="3500" dirty="0"/>
              <a:t>. jo mokymosi poreikius atliepiančius pasirenkamus dalykus: </a:t>
            </a:r>
            <a:endParaRPr lang="lt-LT" sz="3500" dirty="0" smtClean="0"/>
          </a:p>
          <a:p>
            <a:pPr marL="45720" indent="0">
              <a:buNone/>
            </a:pPr>
            <a:r>
              <a:rPr lang="lt-LT" sz="3500" dirty="0" smtClean="0"/>
              <a:t>              </a:t>
            </a:r>
            <a:r>
              <a:rPr lang="lt-LT" sz="3500" dirty="0"/>
              <a:t>„Biotechnologijos ir ekologija“</a:t>
            </a:r>
          </a:p>
          <a:p>
            <a:pPr marL="45720" indent="0">
              <a:buNone/>
            </a:pPr>
            <a:r>
              <a:rPr lang="lt-LT" sz="3500" dirty="0" smtClean="0"/>
              <a:t>                  </a:t>
            </a:r>
            <a:r>
              <a:rPr lang="lt-LT" sz="3500" dirty="0"/>
              <a:t>„Bioetika ir ekologija“</a:t>
            </a:r>
          </a:p>
          <a:p>
            <a:pPr marL="45720" indent="0">
              <a:buNone/>
            </a:pPr>
            <a:r>
              <a:rPr lang="lt-LT" sz="3500" dirty="0" smtClean="0"/>
              <a:t>                   „</a:t>
            </a:r>
            <a:r>
              <a:rPr lang="lt-LT" sz="3500" dirty="0"/>
              <a:t>Žmogus ir sveikata“</a:t>
            </a:r>
          </a:p>
          <a:p>
            <a:pPr marL="45720" indent="0">
              <a:buNone/>
            </a:pPr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172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46760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lt-LT" sz="3200" dirty="0"/>
              <a:t> 2. laisvai pasirenkamus dalykų modulius:</a:t>
            </a:r>
          </a:p>
          <a:p>
            <a:pPr marL="45720" indent="0">
              <a:buNone/>
            </a:pPr>
            <a:r>
              <a:rPr lang="lt-LT" sz="3200" dirty="0"/>
              <a:t>  </a:t>
            </a:r>
            <a:r>
              <a:rPr lang="lt-LT" sz="3200" dirty="0" smtClean="0"/>
              <a:t>„</a:t>
            </a:r>
            <a:r>
              <a:rPr lang="lt-LT" sz="3200" dirty="0"/>
              <a:t>Eksperimentinė biologija“</a:t>
            </a:r>
          </a:p>
          <a:p>
            <a:pPr marL="45720" indent="0">
              <a:buNone/>
            </a:pPr>
            <a:r>
              <a:rPr lang="lt-LT" sz="3200" dirty="0"/>
              <a:t>  </a:t>
            </a:r>
            <a:r>
              <a:rPr lang="lt-LT" sz="3200" dirty="0" smtClean="0"/>
              <a:t>„</a:t>
            </a:r>
            <a:r>
              <a:rPr lang="lt-LT" sz="3200" dirty="0"/>
              <a:t>Eksperimentinė chemija“</a:t>
            </a:r>
          </a:p>
          <a:p>
            <a:pPr marL="45720" indent="0">
              <a:buNone/>
            </a:pPr>
            <a:r>
              <a:rPr lang="lt-LT" sz="3200" dirty="0"/>
              <a:t> </a:t>
            </a:r>
            <a:r>
              <a:rPr lang="lt-LT" sz="3200" dirty="0" smtClean="0"/>
              <a:t> </a:t>
            </a:r>
            <a:r>
              <a:rPr lang="lt-LT" sz="3200" dirty="0"/>
              <a:t>„Fizikos uždavinių sprendimo praktikumas“</a:t>
            </a:r>
          </a:p>
          <a:p>
            <a:pPr marL="45720" indent="0">
              <a:buNone/>
            </a:pPr>
            <a:r>
              <a:rPr lang="lt-LT" sz="3200" dirty="0"/>
              <a:t>  </a:t>
            </a:r>
            <a:r>
              <a:rPr lang="lt-LT" sz="3200" dirty="0" smtClean="0"/>
              <a:t>„</a:t>
            </a:r>
            <a:r>
              <a:rPr lang="lt-LT" sz="3200" dirty="0"/>
              <a:t>Chemijos uždavinių sprendimo praktikumas“</a:t>
            </a:r>
          </a:p>
        </p:txBody>
      </p:sp>
    </p:spTree>
    <p:extLst>
      <p:ext uri="{BB962C8B-B14F-4D97-AF65-F5344CB8AC3E}">
        <p14:creationId xmlns:p14="http://schemas.microsoft.com/office/powerpoint/2010/main" val="40279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lt-LT" sz="3200" dirty="0" smtClean="0"/>
              <a:t>4. neformaliajame </a:t>
            </a:r>
            <a:r>
              <a:rPr lang="lt-LT" sz="3200" dirty="0"/>
              <a:t>švietime siūlomos veiklos šiose srityse: </a:t>
            </a:r>
            <a:endParaRPr lang="lt-LT" sz="3200" dirty="0" smtClean="0"/>
          </a:p>
          <a:p>
            <a:pPr marL="45720" indent="0" algn="just">
              <a:buNone/>
            </a:pPr>
            <a:r>
              <a:rPr lang="lt-LT" sz="3200" dirty="0" smtClean="0"/>
              <a:t>-ekologinė-tiriamoji</a:t>
            </a:r>
            <a:r>
              <a:rPr lang="lt-LT" sz="3200" dirty="0"/>
              <a:t>, </a:t>
            </a:r>
            <a:endParaRPr lang="lt-LT" sz="3200" dirty="0" smtClean="0"/>
          </a:p>
          <a:p>
            <a:pPr marL="45720" indent="0" algn="just">
              <a:buNone/>
            </a:pPr>
            <a:r>
              <a:rPr lang="lt-LT" sz="3200" dirty="0" smtClean="0"/>
              <a:t>-sportinė-sveikatinimo </a:t>
            </a:r>
          </a:p>
          <a:p>
            <a:pPr marL="45720" indent="0" algn="just">
              <a:buNone/>
            </a:pPr>
            <a:r>
              <a:rPr lang="lt-LT" sz="3200" dirty="0"/>
              <a:t>-</a:t>
            </a:r>
            <a:r>
              <a:rPr lang="lt-LT" sz="3200" dirty="0" smtClean="0"/>
              <a:t>kūrybinės raiškos</a:t>
            </a:r>
          </a:p>
          <a:p>
            <a:pPr marL="45720" indent="0" algn="just">
              <a:buNone/>
            </a:pPr>
            <a:r>
              <a:rPr lang="lt-LT" sz="3200" dirty="0" smtClean="0"/>
              <a:t> </a:t>
            </a:r>
            <a:r>
              <a:rPr lang="lt-LT" sz="3200" dirty="0"/>
              <a:t>(</a:t>
            </a:r>
            <a:r>
              <a:rPr lang="lt-LT" sz="3200" i="1" dirty="0"/>
              <a:t>žr. Priedą Nr. 3</a:t>
            </a:r>
            <a:r>
              <a:rPr lang="lt-LT" sz="3200" dirty="0" smtClean="0"/>
              <a:t>)</a:t>
            </a:r>
            <a:endParaRPr lang="lt-LT" sz="3200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60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>
          <a:xfrm>
            <a:off x="1937681" y="614150"/>
            <a:ext cx="4705367" cy="641446"/>
          </a:xfrm>
        </p:spPr>
        <p:txBody>
          <a:bodyPr/>
          <a:lstStyle/>
          <a:p>
            <a:r>
              <a:rPr lang="lt-LT" sz="3600" b="1" dirty="0"/>
              <a:t>Neformalusis </a:t>
            </a:r>
            <a:r>
              <a:rPr lang="lt-LT" sz="3600" b="1" dirty="0" smtClean="0"/>
              <a:t>ugdymas</a:t>
            </a:r>
            <a:endParaRPr lang="lt-LT" sz="3600" b="1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736980" y="1535866"/>
            <a:ext cx="4222448" cy="3920073"/>
          </a:xfrm>
        </p:spPr>
        <p:txBody>
          <a:bodyPr>
            <a:normAutofit lnSpcReduction="10000"/>
          </a:bodyPr>
          <a:lstStyle/>
          <a:p>
            <a:r>
              <a:rPr lang="lt-LT" sz="2400" dirty="0">
                <a:solidFill>
                  <a:schemeClr val="tx1"/>
                </a:solidFill>
              </a:rPr>
              <a:t>Sveikos gyvensenos ir ekologijos lektorių klubas</a:t>
            </a:r>
          </a:p>
          <a:p>
            <a:r>
              <a:rPr lang="lt-LT" sz="2400" dirty="0">
                <a:solidFill>
                  <a:schemeClr val="tx1"/>
                </a:solidFill>
              </a:rPr>
              <a:t>Meno terapija</a:t>
            </a:r>
            <a:r>
              <a:rPr lang="ru-RU" sz="2400" dirty="0">
                <a:solidFill>
                  <a:schemeClr val="tx1"/>
                </a:solidFill>
              </a:rPr>
              <a:t> (1-4 </a:t>
            </a:r>
            <a:r>
              <a:rPr lang="lt-LT" sz="2400" dirty="0" err="1">
                <a:solidFill>
                  <a:schemeClr val="tx1"/>
                </a:solidFill>
              </a:rPr>
              <a:t>kl</a:t>
            </a:r>
            <a:r>
              <a:rPr lang="ru-RU" sz="2400" dirty="0">
                <a:solidFill>
                  <a:schemeClr val="tx1"/>
                </a:solidFill>
              </a:rPr>
              <a:t>., 5-7 </a:t>
            </a:r>
            <a:r>
              <a:rPr lang="lt-LT" sz="2400" dirty="0" err="1">
                <a:solidFill>
                  <a:schemeClr val="tx1"/>
                </a:solidFill>
              </a:rPr>
              <a:t>kl</a:t>
            </a:r>
            <a:r>
              <a:rPr lang="ru-RU" sz="2400" dirty="0">
                <a:solidFill>
                  <a:schemeClr val="tx1"/>
                </a:solidFill>
              </a:rPr>
              <a:t>.)</a:t>
            </a:r>
          </a:p>
          <a:p>
            <a:r>
              <a:rPr lang="lt-LT" sz="2400" dirty="0">
                <a:solidFill>
                  <a:schemeClr val="tx1"/>
                </a:solidFill>
              </a:rPr>
              <a:t>Projektas „Mano fizinis aktyvumas“ </a:t>
            </a:r>
            <a:r>
              <a:rPr lang="en-US" sz="2400" dirty="0">
                <a:solidFill>
                  <a:schemeClr val="tx1"/>
                </a:solidFill>
              </a:rPr>
              <a:t>(5 </a:t>
            </a:r>
            <a:r>
              <a:rPr lang="lt-LT" sz="2400" dirty="0" err="1" smtClean="0">
                <a:solidFill>
                  <a:schemeClr val="tx1"/>
                </a:solidFill>
              </a:rPr>
              <a:t>kl</a:t>
            </a:r>
            <a:r>
              <a:rPr lang="ru-RU" sz="2400" dirty="0" smtClean="0">
                <a:solidFill>
                  <a:schemeClr val="tx1"/>
                </a:solidFill>
              </a:rPr>
              <a:t>.)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lt-LT" sz="2400" dirty="0">
                <a:solidFill>
                  <a:schemeClr val="tx1"/>
                </a:solidFill>
              </a:rPr>
              <a:t>Judriosios pertraukos</a:t>
            </a:r>
            <a:r>
              <a:rPr lang="ru-RU" sz="2400" dirty="0">
                <a:solidFill>
                  <a:schemeClr val="tx1"/>
                </a:solidFill>
              </a:rPr>
              <a:t>(1-8 </a:t>
            </a:r>
            <a:r>
              <a:rPr lang="lt-LT" sz="2400" dirty="0" err="1" smtClean="0">
                <a:solidFill>
                  <a:schemeClr val="tx1"/>
                </a:solidFill>
              </a:rPr>
              <a:t>kl</a:t>
            </a:r>
            <a:r>
              <a:rPr lang="ru-RU" sz="2400" dirty="0" smtClean="0">
                <a:solidFill>
                  <a:schemeClr val="tx1"/>
                </a:solidFill>
              </a:rPr>
              <a:t>.)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lt-LT" sz="2400" dirty="0">
                <a:solidFill>
                  <a:schemeClr val="tx1"/>
                </a:solidFill>
              </a:rPr>
              <a:t>Projektas „</a:t>
            </a:r>
            <a:r>
              <a:rPr lang="lt-LT" sz="2400" dirty="0" err="1">
                <a:solidFill>
                  <a:schemeClr val="tx1"/>
                </a:solidFill>
              </a:rPr>
              <a:t>Sveikatiada</a:t>
            </a:r>
            <a:r>
              <a:rPr lang="lt-LT" sz="2400" dirty="0">
                <a:solidFill>
                  <a:schemeClr val="tx1"/>
                </a:solidFill>
              </a:rPr>
              <a:t>“ </a:t>
            </a:r>
            <a:r>
              <a:rPr lang="ru-RU" sz="2400" dirty="0">
                <a:solidFill>
                  <a:schemeClr val="tx1"/>
                </a:solidFill>
              </a:rPr>
              <a:t>(7, 10-11 </a:t>
            </a:r>
            <a:r>
              <a:rPr lang="lt-LT" sz="2400" dirty="0" err="1" smtClean="0">
                <a:solidFill>
                  <a:schemeClr val="tx1"/>
                </a:solidFill>
              </a:rPr>
              <a:t>kl</a:t>
            </a:r>
            <a:r>
              <a:rPr lang="ru-RU" sz="2400" dirty="0" smtClean="0">
                <a:solidFill>
                  <a:schemeClr val="tx1"/>
                </a:solidFill>
              </a:rPr>
              <a:t>.)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5109087" y="1511737"/>
            <a:ext cx="4034913" cy="4261267"/>
          </a:xfrm>
        </p:spPr>
        <p:txBody>
          <a:bodyPr>
            <a:normAutofit fontScale="92500" lnSpcReduction="10000"/>
          </a:bodyPr>
          <a:lstStyle/>
          <a:p>
            <a:r>
              <a:rPr lang="lt-LT" sz="2400" dirty="0" smtClean="0">
                <a:solidFill>
                  <a:schemeClr val="tx1"/>
                </a:solidFill>
              </a:rPr>
              <a:t>Sportiškiausios </a:t>
            </a:r>
            <a:r>
              <a:rPr lang="lt-LT" sz="2400" dirty="0">
                <a:solidFill>
                  <a:schemeClr val="tx1"/>
                </a:solidFill>
              </a:rPr>
              <a:t>klasės konkursas</a:t>
            </a:r>
          </a:p>
          <a:p>
            <a:r>
              <a:rPr lang="lt-LT" sz="2400" dirty="0">
                <a:solidFill>
                  <a:schemeClr val="tx1"/>
                </a:solidFill>
              </a:rPr>
              <a:t>Virtualinis projektas „Kaip padaryti mokyklą ekologiškesne“.</a:t>
            </a:r>
          </a:p>
          <a:p>
            <a:r>
              <a:rPr lang="lt-LT" sz="2400" dirty="0">
                <a:solidFill>
                  <a:schemeClr val="tx1"/>
                </a:solidFill>
              </a:rPr>
              <a:t>Praktinių </a:t>
            </a:r>
            <a:r>
              <a:rPr lang="lt-LT" sz="2400" dirty="0" smtClean="0">
                <a:solidFill>
                  <a:schemeClr val="tx1"/>
                </a:solidFill>
              </a:rPr>
              <a:t>tiriamųjų  </a:t>
            </a:r>
            <a:r>
              <a:rPr lang="lt-LT" sz="2400" dirty="0">
                <a:solidFill>
                  <a:schemeClr val="tx1"/>
                </a:solidFill>
              </a:rPr>
              <a:t>mokinių darbų pristatymas mokyklos, miesto ir tarptautinėse konferencijose</a:t>
            </a:r>
          </a:p>
          <a:p>
            <a:r>
              <a:rPr lang="lt-LT" sz="2400" dirty="0">
                <a:solidFill>
                  <a:schemeClr val="tx1"/>
                </a:solidFill>
              </a:rPr>
              <a:t>Akcijos</a:t>
            </a:r>
          </a:p>
          <a:p>
            <a:r>
              <a:rPr lang="lt-LT" sz="2400" dirty="0">
                <a:solidFill>
                  <a:schemeClr val="tx1"/>
                </a:solidFill>
              </a:rPr>
              <a:t>Vasaros ekologinė stovykla pradinių klasių mokiniams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318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91400" cy="3474720"/>
          </a:xfrm>
        </p:spPr>
        <p:txBody>
          <a:bodyPr/>
          <a:lstStyle/>
          <a:p>
            <a:pPr marL="45720" indent="0" algn="just">
              <a:buNone/>
            </a:pPr>
            <a:endParaRPr lang="lt-LT" sz="3200" dirty="0" smtClean="0"/>
          </a:p>
          <a:p>
            <a:pPr marL="45720" indent="0" algn="just">
              <a:buNone/>
            </a:pPr>
            <a:r>
              <a:rPr lang="lt-LT" sz="3200" dirty="0" smtClean="0"/>
              <a:t>5. </a:t>
            </a:r>
            <a:r>
              <a:rPr lang="lt-LT" sz="3200" dirty="0"/>
              <a:t>visa mokyklos bendruomenė dalyvauja sistemingai organizuojamoje ekologijos ir aplinkos technologijų projektinėje ir praktinėje veiklose</a:t>
            </a:r>
          </a:p>
        </p:txBody>
      </p:sp>
    </p:spTree>
    <p:extLst>
      <p:ext uri="{BB962C8B-B14F-4D97-AF65-F5344CB8AC3E}">
        <p14:creationId xmlns:p14="http://schemas.microsoft.com/office/powerpoint/2010/main" val="41498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5000"/>
            <a:ext cx="3160992" cy="450867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10" y="457200"/>
            <a:ext cx="2538000" cy="25380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45" y="762000"/>
            <a:ext cx="2538000" cy="25380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581400"/>
            <a:ext cx="5029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 flipV="1">
            <a:off x="1793289" y="533400"/>
            <a:ext cx="6512511" cy="3838768"/>
          </a:xfrm>
        </p:spPr>
        <p:txBody>
          <a:bodyPr>
            <a:noAutofit/>
          </a:bodyPr>
          <a:lstStyle/>
          <a:p>
            <a:r>
              <a:rPr lang="lt-LT" sz="2800" b="1" dirty="0"/>
              <a:t>Nuo rugsėjo 1 d. iki kovo 30 d. mokykloje vyko 187 edukacinės pamokos netradicinėse erdvėse.</a:t>
            </a:r>
            <a:br>
              <a:rPr lang="lt-LT" sz="2800" b="1" dirty="0"/>
            </a:br>
            <a:endParaRPr lang="lt-LT" sz="28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38" y="1929684"/>
            <a:ext cx="2042719" cy="48420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24" y="1905000"/>
            <a:ext cx="2042912" cy="4842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24" y="2707674"/>
            <a:ext cx="2700000" cy="27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729355"/>
            <a:ext cx="7391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b="1" dirty="0" smtClean="0"/>
              <a:t>Nuo rugsėjo 1 d. iki kovo 30 d. mokykloje vyko 187 edukacinės pamokos netradicinėse erdvėse.</a:t>
            </a:r>
            <a:br>
              <a:rPr lang="lt-LT" sz="2800" b="1" dirty="0" smtClean="0"/>
            </a:b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2945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793289" y="5334000"/>
            <a:ext cx="6512511" cy="1524000"/>
          </a:xfrm>
        </p:spPr>
        <p:txBody>
          <a:bodyPr/>
          <a:lstStyle/>
          <a:p>
            <a:pPr algn="ctr"/>
            <a:r>
              <a:rPr lang="lt-LT" dirty="0" smtClean="0"/>
              <a:t>Žalioji palangė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2516"/>
            <a:ext cx="3599999" cy="27000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92516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731520"/>
            <a:ext cx="8534400" cy="452628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VILNIAUS “SANTAROS” GIMNAZIJA, VYKDANTI PRADINIO, PAGRINDINIO IR VIDURINIO UGDYMO PROGRAMAS, TAIKANT EKOLOGIJOS IR APLINKOS TECHNOLOGIJ</a:t>
            </a:r>
            <a:r>
              <a:rPr lang="lt-LT" sz="3200" b="1" dirty="0" smtClean="0">
                <a:solidFill>
                  <a:srgbClr val="FF0000"/>
                </a:solidFill>
              </a:rPr>
              <a:t>Ų UGDYMO SAMPRATOS ELEMENTU</a:t>
            </a:r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r>
              <a:rPr lang="lt-LT" sz="3200" b="1" dirty="0" smtClean="0">
                <a:solidFill>
                  <a:srgbClr val="FF0000"/>
                </a:solidFill>
              </a:rPr>
              <a:t>.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42084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31520"/>
            <a:ext cx="8610600" cy="5745480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lt-LT" sz="3200" b="1" dirty="0"/>
              <a:t>EKOLOGIJOS IR APLINKOS TECHNOLOGIJŲ UGDYMO ORGANIZAVIMO YPATUMAI</a:t>
            </a:r>
            <a:endParaRPr lang="lt-LT" sz="3200" dirty="0"/>
          </a:p>
          <a:p>
            <a:r>
              <a:rPr lang="lt-LT" sz="2800" dirty="0" smtClean="0"/>
              <a:t>1. </a:t>
            </a:r>
            <a:r>
              <a:rPr lang="lt-LT" sz="2800" dirty="0"/>
              <a:t>ekologijos ir aplinkos technologijų ugdymas lemia mokyklos kultūrą, kuri atsiskleidžia atsakingu išteklių naudojimu, vartojimo efektyvumu, pagarba aplinkai, ekologine kultūra ir etika, sveikos gyvensenos plėtojimu;</a:t>
            </a:r>
          </a:p>
          <a:p>
            <a:r>
              <a:rPr lang="lt-LT" sz="2800" dirty="0" smtClean="0"/>
              <a:t>2. </a:t>
            </a:r>
            <a:r>
              <a:rPr lang="lt-LT" sz="2800" dirty="0"/>
              <a:t>ugdymas organizuojamas, sudarant galimybes mokiniams mokytis iš savo </a:t>
            </a:r>
            <a:r>
              <a:rPr lang="lt-LT" sz="2800" dirty="0" smtClean="0"/>
              <a:t>patirties</a:t>
            </a:r>
            <a:r>
              <a:rPr lang="en-US" sz="2800" dirty="0" smtClean="0"/>
              <a:t>;</a:t>
            </a:r>
            <a:r>
              <a:rPr lang="lt-LT" sz="2800" dirty="0" smtClean="0"/>
              <a:t> </a:t>
            </a:r>
          </a:p>
          <a:p>
            <a:r>
              <a:rPr lang="lt-LT" sz="2800" dirty="0" smtClean="0"/>
              <a:t>3. </a:t>
            </a:r>
            <a:r>
              <a:rPr lang="lt-LT" sz="2800" dirty="0"/>
              <a:t>mokykla praktinių tiriamųjų darbų atlikimui, patirtinio mokymo(si) organizavimui</a:t>
            </a:r>
            <a:r>
              <a:rPr lang="lt-LT" sz="2800" dirty="0" smtClean="0"/>
              <a:t>,</a:t>
            </a:r>
            <a:r>
              <a:rPr lang="lt-LT" sz="2800" dirty="0"/>
              <a:t> naudojasi ne tik mokyklos edukacinėmis aplinkomis, bet ir mokslo ir (ar) edukologinius tyrimus atliekančių partnerių </a:t>
            </a:r>
            <a:r>
              <a:rPr lang="lt-LT" sz="2800" dirty="0" smtClean="0"/>
              <a:t>infrastruktūra</a:t>
            </a:r>
            <a:r>
              <a:rPr lang="en-US" sz="2800" dirty="0" smtClean="0"/>
              <a:t>;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2170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31520"/>
            <a:ext cx="8382000" cy="5897880"/>
          </a:xfrm>
        </p:spPr>
        <p:txBody>
          <a:bodyPr>
            <a:normAutofit/>
          </a:bodyPr>
          <a:lstStyle/>
          <a:p>
            <a:pPr algn="just"/>
            <a:r>
              <a:rPr lang="lt-LT" sz="2800" dirty="0" smtClean="0"/>
              <a:t>4. </a:t>
            </a:r>
            <a:r>
              <a:rPr lang="lt-LT" sz="2800" dirty="0"/>
              <a:t>mokinių tėvai (globėjai, rūpintojai) aktyviai dalyvauja mokyklos veikloje, šeimose diegiamos ekologinio gyvenimo nuostatos (rūšiavimas, atsakingas vartojimas, sveika gyvensena), vykdomas nuoseklus tėvų (globėjų, rūpintojų) </a:t>
            </a:r>
            <a:r>
              <a:rPr lang="lt-LT" sz="2800" dirty="0" smtClean="0"/>
              <a:t>švietimas(akcijos, šventės ir t.t.)</a:t>
            </a:r>
          </a:p>
          <a:p>
            <a:pPr algn="just"/>
            <a:r>
              <a:rPr lang="lt-LT" sz="2800" dirty="0" smtClean="0"/>
              <a:t>5. vasarą </a:t>
            </a:r>
            <a:r>
              <a:rPr lang="lt-LT" sz="2800" dirty="0"/>
              <a:t>mokykloje organizuojama ekologinė stovykla 1-4 klasių </a:t>
            </a:r>
            <a:r>
              <a:rPr lang="lt-LT" sz="2800" dirty="0" smtClean="0"/>
              <a:t>mokiniams</a:t>
            </a:r>
          </a:p>
          <a:p>
            <a:pPr algn="just"/>
            <a:r>
              <a:rPr lang="lt-LT" sz="2800" dirty="0" smtClean="0"/>
              <a:t>6. </a:t>
            </a:r>
            <a:r>
              <a:rPr lang="lt-LT" sz="2800" dirty="0"/>
              <a:t>kultūrinės, meninės, sportinės, pažintinės, praktinės, socialinės, projektinių veiklų dienos skiriamos mokinių ekologijos ir aplinkos technologijų praktiniams gebėjimams </a:t>
            </a:r>
            <a:r>
              <a:rPr lang="lt-LT" sz="2800" dirty="0" smtClean="0"/>
              <a:t>ugdyti.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17856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31520"/>
            <a:ext cx="8458200" cy="5593080"/>
          </a:xfrm>
        </p:spPr>
        <p:txBody>
          <a:bodyPr>
            <a:normAutofit/>
          </a:bodyPr>
          <a:lstStyle/>
          <a:p>
            <a:r>
              <a:rPr lang="lt-LT" sz="2800" dirty="0" smtClean="0"/>
              <a:t>7. </a:t>
            </a:r>
            <a:r>
              <a:rPr lang="lt-LT" sz="2800" b="1" u="sng" dirty="0" smtClean="0">
                <a:solidFill>
                  <a:srgbClr val="FF0000"/>
                </a:solidFill>
              </a:rPr>
              <a:t>Mokytojai </a:t>
            </a:r>
          </a:p>
          <a:p>
            <a:pPr marL="45720" indent="0" algn="just">
              <a:buNone/>
            </a:pPr>
            <a:r>
              <a:rPr lang="lt-LT" sz="2800" dirty="0" smtClean="0"/>
              <a:t>- asmeniniu </a:t>
            </a:r>
            <a:r>
              <a:rPr lang="lt-LT" sz="2800" dirty="0"/>
              <a:t>pavyzdžiu formuoja mokinių ekologines vertybines nuostatas, aktyviai dalyvauja savivaldybės, šalies ir tarptautiniuose ekologijos ir aplinkos technologijų projektuose, akcijose ir kitose veiklose</a:t>
            </a:r>
            <a:r>
              <a:rPr lang="lt-LT" sz="2800" dirty="0" smtClean="0"/>
              <a:t>;</a:t>
            </a:r>
          </a:p>
          <a:p>
            <a:pPr marL="45720" indent="0" algn="just">
              <a:buNone/>
            </a:pPr>
            <a:r>
              <a:rPr lang="lt-LT" sz="2800" dirty="0" smtClean="0"/>
              <a:t>- nuolat </a:t>
            </a:r>
            <a:r>
              <a:rPr lang="lt-LT" sz="2800" dirty="0"/>
              <a:t>tobulina kvalifikaciją ekologijos ir aplinkos technologijų patirtinio mokymo srityje, geba įsivertinti savo veiklą.</a:t>
            </a:r>
          </a:p>
          <a:p>
            <a:pPr algn="just"/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1066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731520"/>
            <a:ext cx="7772400" cy="3474720"/>
          </a:xfrm>
        </p:spPr>
        <p:txBody>
          <a:bodyPr/>
          <a:lstStyle/>
          <a:p>
            <a:pPr marL="45720" indent="0" algn="just">
              <a:buNone/>
            </a:pPr>
            <a:endParaRPr lang="lt-LT" sz="2800" b="1" u="sng" dirty="0" smtClean="0">
              <a:solidFill>
                <a:srgbClr val="FF0000"/>
              </a:solidFill>
            </a:endParaRPr>
          </a:p>
          <a:p>
            <a:pPr marL="45720" indent="0" algn="just">
              <a:buNone/>
            </a:pPr>
            <a:r>
              <a:rPr lang="lt-LT" sz="2800" b="1" u="sng" dirty="0" smtClean="0">
                <a:solidFill>
                  <a:srgbClr val="FF0000"/>
                </a:solidFill>
              </a:rPr>
              <a:t>Mokykloje</a:t>
            </a:r>
            <a:r>
              <a:rPr lang="lt-LT" sz="2800" dirty="0" smtClean="0"/>
              <a:t> skatinamas </a:t>
            </a:r>
            <a:r>
              <a:rPr lang="lt-LT" sz="2800" dirty="0"/>
              <a:t>ir palaikomas mokyklos bendruomenės aktyvumas, jos narių lyderystė, kuriant ir įgyvendinant ekologinio ugdymo inovacijas ugdymo kokybei ir mokinių pasiekimams gerinti.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664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638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5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6324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2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731838"/>
            <a:ext cx="5943600" cy="54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4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12087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1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731838"/>
            <a:ext cx="5181600" cy="56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0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731838"/>
            <a:ext cx="5257800" cy="56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7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62800" cy="47548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endParaRPr lang="en-US" sz="3200" dirty="0" smtClean="0"/>
          </a:p>
          <a:p>
            <a:pPr marL="45720" indent="0" algn="just">
              <a:buNone/>
            </a:pPr>
            <a:r>
              <a:rPr lang="lt-LT" sz="3200" dirty="0" smtClean="0"/>
              <a:t>Tai</a:t>
            </a:r>
            <a:r>
              <a:rPr lang="lt-LT" sz="3200" dirty="0"/>
              <a:t>, kad ekologinės problemos Lietuvai yra labai aktualios arba aktualios sako 88 proc. šalies gyventojų.</a:t>
            </a:r>
          </a:p>
        </p:txBody>
      </p:sp>
    </p:spTree>
    <p:extLst>
      <p:ext uri="{BB962C8B-B14F-4D97-AF65-F5344CB8AC3E}">
        <p14:creationId xmlns:p14="http://schemas.microsoft.com/office/powerpoint/2010/main" val="24363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05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1"/>
            <a:ext cx="8001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467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AČIŪ </a:t>
            </a:r>
            <a:br>
              <a:rPr lang="lt-LT" dirty="0" smtClean="0"/>
            </a:br>
            <a:r>
              <a:rPr lang="lt-LT" dirty="0" smtClean="0">
                <a:sym typeface="Wingdings" pitchFamily="2" charset="2"/>
              </a:rPr>
              <a:t>))))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257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731520"/>
            <a:ext cx="7924800" cy="452628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lt-LT" sz="3200" dirty="0"/>
              <a:t>Visuomenės švietimo svarbą šiuo klausimu sunku pervertinti – </a:t>
            </a:r>
            <a:r>
              <a:rPr lang="lt-LT" sz="3200" dirty="0" smtClean="0"/>
              <a:t>Įrodyta, </a:t>
            </a:r>
            <a:r>
              <a:rPr lang="lt-LT" sz="3200" dirty="0"/>
              <a:t>kad žinios ir problemos aktualumo suvokimas tiesiogiai įtakoja žmonių elgesį. Tik nuolat kalbėdami apie Lietuvos ir globalines aplinkosaugos problemas galime keisti šalies gyventojų požiūrį“</a:t>
            </a:r>
          </a:p>
        </p:txBody>
      </p:sp>
    </p:spTree>
    <p:extLst>
      <p:ext uri="{BB962C8B-B14F-4D97-AF65-F5344CB8AC3E}">
        <p14:creationId xmlns:p14="http://schemas.microsoft.com/office/powerpoint/2010/main" val="34142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2018-08-28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lt-LT" sz="3600" b="1" dirty="0">
                <a:latin typeface="Times New Roman" pitchFamily="18" charset="0"/>
                <a:cs typeface="Times New Roman" pitchFamily="18" charset="0"/>
              </a:rPr>
              <a:t>EKOLOGIJOS IR APLINKOS TECHNOLOGIJŲ </a:t>
            </a:r>
            <a:r>
              <a:rPr lang="lt-LT" sz="3600" b="1" dirty="0" smtClean="0"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3600" b="1" dirty="0" smtClean="0">
                <a:latin typeface="Times New Roman" pitchFamily="18" charset="0"/>
                <a:cs typeface="Times New Roman" pitchFamily="18" charset="0"/>
              </a:rPr>
              <a:t>SAMPRATOS  </a:t>
            </a:r>
            <a:r>
              <a:rPr lang="lt-LT" sz="3600" b="1" dirty="0">
                <a:latin typeface="Times New Roman" pitchFamily="18" charset="0"/>
                <a:cs typeface="Times New Roman" pitchFamily="18" charset="0"/>
              </a:rPr>
              <a:t>ELEMENTŲ TAIKYMO  MODELIS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989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5200" cy="347472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lt-LT" sz="3200" dirty="0"/>
              <a:t>Vilniaus „Santaros“ gimnazijos Ekologijos ir aplinkos technologijų ugdymo sampratos elementų taikymo modelis (toliau - modelis), parengtas vadovaujantis Ekologijos ir aplinkos technologijų ugdymo samprata, patvirtinta Lietuvos Respublikos švietimo ir mokslo ministro 2015 m. balandžio 23 d. įsakymu Nr. V-379. </a:t>
            </a:r>
          </a:p>
        </p:txBody>
      </p:sp>
    </p:spTree>
    <p:extLst>
      <p:ext uri="{BB962C8B-B14F-4D97-AF65-F5344CB8AC3E}">
        <p14:creationId xmlns:p14="http://schemas.microsoft.com/office/powerpoint/2010/main" val="16343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" indent="0" algn="just">
              <a:buNone/>
            </a:pPr>
            <a:r>
              <a:rPr lang="lt-LT" sz="3200" dirty="0"/>
              <a:t>Pagrindinis ekologijos ir aplinkos technologijų </a:t>
            </a:r>
            <a:r>
              <a:rPr lang="lt-LT" sz="3200" dirty="0">
                <a:solidFill>
                  <a:srgbClr val="FF0000"/>
                </a:solidFill>
              </a:rPr>
              <a:t>ugdymo tikslas</a:t>
            </a:r>
            <a:r>
              <a:rPr lang="lt-LT" sz="3200" i="1" dirty="0"/>
              <a:t> </a:t>
            </a:r>
            <a:r>
              <a:rPr lang="lt-LT" sz="3200" dirty="0"/>
              <a:t>–</a:t>
            </a:r>
            <a:r>
              <a:rPr lang="lt-LT" sz="3200" i="1" dirty="0"/>
              <a:t> </a:t>
            </a:r>
            <a:r>
              <a:rPr lang="lt-LT" sz="3200" dirty="0"/>
              <a:t>ugdyti brandžią, turinčią esminių ekologijos ir aplinkos technologijų žinių, gebėjimų, vertybinių nuostatų asmenybę, gebančią savarankiškai pasirinkti tinkamas elgesio strategijas, prognozuoti savo veiklos padarinius aplinkai ir aktyviai veikti, siekiant aplinkos išsaugojimo.</a:t>
            </a:r>
          </a:p>
        </p:txBody>
      </p:sp>
    </p:spTree>
    <p:extLst>
      <p:ext uri="{BB962C8B-B14F-4D97-AF65-F5344CB8AC3E}">
        <p14:creationId xmlns:p14="http://schemas.microsoft.com/office/powerpoint/2010/main" val="5249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731520"/>
            <a:ext cx="8001000" cy="3474720"/>
          </a:xfrm>
        </p:spPr>
        <p:txBody>
          <a:bodyPr>
            <a:noAutofit/>
          </a:bodyPr>
          <a:lstStyle/>
          <a:p>
            <a:pPr marL="365760" lvl="1" indent="0" algn="just">
              <a:buNone/>
            </a:pPr>
            <a:r>
              <a:rPr lang="lt-LT" sz="3200" dirty="0"/>
              <a:t>Ekologijos ir aplinkos technologijų ugdymas grindžiamas Lietuvos Respublikos švietimo įstatyme įtvirtintais švietimo sistemos principais: lygių galimybių</a:t>
            </a:r>
            <a:r>
              <a:rPr lang="lt-LT" sz="3200" dirty="0" smtClean="0"/>
              <a:t>, </a:t>
            </a:r>
            <a:r>
              <a:rPr lang="lt-LT" sz="3200" dirty="0"/>
              <a:t>veiksmingumo, </a:t>
            </a:r>
            <a:r>
              <a:rPr lang="lt-LT" sz="3200" dirty="0" smtClean="0"/>
              <a:t>tęstinumo</a:t>
            </a:r>
            <a:r>
              <a:rPr lang="en-US" sz="3200" dirty="0" smtClean="0"/>
              <a:t>,</a:t>
            </a:r>
            <a:r>
              <a:rPr lang="lt-LT" sz="3200" dirty="0" smtClean="0"/>
              <a:t> inovatyvumo</a:t>
            </a:r>
            <a:r>
              <a:rPr lang="lt-LT" sz="3200" dirty="0"/>
              <a:t>, sąmoningo aktyvumo, integralumo, </a:t>
            </a:r>
            <a:r>
              <a:rPr lang="lt-LT" sz="3200" dirty="0" smtClean="0"/>
              <a:t>bendrakūros</a:t>
            </a:r>
            <a:r>
              <a:rPr lang="en-US" sz="3200" dirty="0"/>
              <a:t> </a:t>
            </a:r>
            <a:r>
              <a:rPr lang="en-US" sz="3200" dirty="0" err="1" smtClean="0"/>
              <a:t>ir</a:t>
            </a:r>
            <a:r>
              <a:rPr lang="lt-LT" sz="3200" dirty="0" smtClean="0"/>
              <a:t> nuoseklumo. </a:t>
            </a:r>
            <a:endParaRPr lang="lt-LT" sz="3200" dirty="0"/>
          </a:p>
          <a:p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40023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731520"/>
            <a:ext cx="8763000" cy="347472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lt-LT" sz="3200" b="1" dirty="0" smtClean="0"/>
              <a:t>EKOLOGIJOS </a:t>
            </a:r>
            <a:r>
              <a:rPr lang="lt-LT" sz="3200" b="1" dirty="0"/>
              <a:t>IR APLINKOS TECHNOLOGIJŲ UGDYMO TURINYS</a:t>
            </a:r>
            <a:endParaRPr lang="lt-LT" sz="3200" dirty="0"/>
          </a:p>
          <a:p>
            <a:pPr marL="45720" indent="0" algn="just">
              <a:buNone/>
            </a:pPr>
            <a:r>
              <a:rPr lang="en-US" dirty="0" smtClean="0"/>
              <a:t> </a:t>
            </a:r>
            <a:r>
              <a:rPr lang="lt-LT" sz="3200" dirty="0" smtClean="0"/>
              <a:t>1. Atsižvelgiant </a:t>
            </a:r>
            <a:r>
              <a:rPr lang="lt-LT" sz="3200" dirty="0"/>
              <a:t>į mokinio raidą ir psichofizinio vystymosi tarpsnius, ekologijos ir aplinkos technologijų ugdymo turinys kiekvienoje klasėje nuosekliai įgyvendinamas per formalųjį ir neformalųjį </a:t>
            </a:r>
            <a:r>
              <a:rPr lang="lt-LT" sz="3200" dirty="0" smtClean="0"/>
              <a:t>švietimą</a:t>
            </a:r>
            <a:r>
              <a:rPr lang="en-US" sz="3200" dirty="0" smtClean="0"/>
              <a:t>.</a:t>
            </a:r>
            <a:endParaRPr lang="lt-LT" sz="3200" dirty="0"/>
          </a:p>
          <a:p>
            <a:pPr marL="4572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114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264</TotalTime>
  <Words>680</Words>
  <Application>Microsoft Office PowerPoint</Application>
  <PresentationFormat>On-screen Show (4:3)</PresentationFormat>
  <Paragraphs>67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Slipstream</vt:lpstr>
      <vt:lpstr>PowerPoint Presentation</vt:lpstr>
      <vt:lpstr>PowerPoint Presentation</vt:lpstr>
      <vt:lpstr>PowerPoint Presentation</vt:lpstr>
      <vt:lpstr>PowerPoint Presentation</vt:lpstr>
      <vt:lpstr>2018-08-28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Nuo rugsėjo 1 d. iki kovo 30 d. mokykloje vyko 187 edukacinės pamokos netradicinėse erdvėse. </vt:lpstr>
      <vt:lpstr>Žalioji palangė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AČIŪ  ))))</vt:lpstr>
    </vt:vector>
  </TitlesOfParts>
  <Company>rg-adguard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2018-08-27T10:41:10Z</dcterms:created>
  <dcterms:modified xsi:type="dcterms:W3CDTF">2018-08-28T05:48:45Z</dcterms:modified>
</cp:coreProperties>
</file>