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7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7" r:id="rId22"/>
    <p:sldId id="278" r:id="rId23"/>
    <p:sldId id="276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0E03"/>
    <a:srgbClr val="33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66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/>
              <a:t>Spustelėję redag. ruoš. paantrš. stilių</a:t>
            </a:r>
            <a:endParaRPr lang="en-US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7871E-BCE9-4536-892B-34AAE224A64F}" type="datetimeFigureOut">
              <a:rPr lang="en-US" smtClean="0"/>
              <a:t>11/24/2021</a:t>
            </a:fld>
            <a:endParaRPr lang="en-US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51ED0-E757-4659-8EC3-EFFE789D44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26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7871E-BCE9-4536-892B-34AAE224A64F}" type="datetimeFigureOut">
              <a:rPr lang="en-US" smtClean="0"/>
              <a:t>11/24/2021</a:t>
            </a:fld>
            <a:endParaRPr lang="en-US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51ED0-E757-4659-8EC3-EFFE789D44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277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7871E-BCE9-4536-892B-34AAE224A64F}" type="datetimeFigureOut">
              <a:rPr lang="en-US" smtClean="0"/>
              <a:t>11/24/2021</a:t>
            </a:fld>
            <a:endParaRPr lang="en-US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51ED0-E757-4659-8EC3-EFFE789D44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249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7871E-BCE9-4536-892B-34AAE224A64F}" type="datetimeFigureOut">
              <a:rPr lang="en-US" smtClean="0"/>
              <a:t>11/24/2021</a:t>
            </a:fld>
            <a:endParaRPr lang="en-US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51ED0-E757-4659-8EC3-EFFE789D44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6591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7871E-BCE9-4536-892B-34AAE224A64F}" type="datetimeFigureOut">
              <a:rPr lang="en-US" smtClean="0"/>
              <a:t>11/24/2021</a:t>
            </a:fld>
            <a:endParaRPr lang="en-US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51ED0-E757-4659-8EC3-EFFE789D44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4928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Turinio vietos rezervavimo ženklas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7871E-BCE9-4536-892B-34AAE224A64F}" type="datetimeFigureOut">
              <a:rPr lang="en-US" smtClean="0"/>
              <a:t>11/24/2021</a:t>
            </a:fld>
            <a:endParaRPr lang="en-US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51ED0-E757-4659-8EC3-EFFE789D44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586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5" name="Teksto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6" name="Turinio vietos rezervavimo ženklas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7" name="Datos vietos rezervavimo ženkla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7871E-BCE9-4536-892B-34AAE224A64F}" type="datetimeFigureOut">
              <a:rPr lang="en-US" smtClean="0"/>
              <a:t>11/24/2021</a:t>
            </a:fld>
            <a:endParaRPr lang="en-US"/>
          </a:p>
        </p:txBody>
      </p:sp>
      <p:sp>
        <p:nvSpPr>
          <p:cNvPr id="8" name="Poraštės vietos rezervavimo ženkla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kaidrės numerio vietos rezervavimo ženkla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51ED0-E757-4659-8EC3-EFFE789D44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169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7871E-BCE9-4536-892B-34AAE224A64F}" type="datetimeFigureOut">
              <a:rPr lang="en-US" smtClean="0"/>
              <a:t>11/24/2021</a:t>
            </a:fld>
            <a:endParaRPr lang="en-US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51ED0-E757-4659-8EC3-EFFE789D44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942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7871E-BCE9-4536-892B-34AAE224A64F}" type="datetimeFigureOut">
              <a:rPr lang="en-US" smtClean="0"/>
              <a:t>11/24/2021</a:t>
            </a:fld>
            <a:endParaRPr lang="en-US"/>
          </a:p>
        </p:txBody>
      </p:sp>
      <p:sp>
        <p:nvSpPr>
          <p:cNvPr id="3" name="Poraštės vietos rezervavimo ženkla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51ED0-E757-4659-8EC3-EFFE789D44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252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7871E-BCE9-4536-892B-34AAE224A64F}" type="datetimeFigureOut">
              <a:rPr lang="en-US" smtClean="0"/>
              <a:t>11/24/2021</a:t>
            </a:fld>
            <a:endParaRPr lang="en-US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51ED0-E757-4659-8EC3-EFFE789D44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5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Paveikslėlio vietos rezervavimo ženklas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7871E-BCE9-4536-892B-34AAE224A64F}" type="datetimeFigureOut">
              <a:rPr lang="en-US" smtClean="0"/>
              <a:t>11/24/2021</a:t>
            </a:fld>
            <a:endParaRPr lang="en-US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51ED0-E757-4659-8EC3-EFFE789D44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754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B7871E-BCE9-4536-892B-34AAE224A64F}" type="datetimeFigureOut">
              <a:rPr lang="en-US" smtClean="0"/>
              <a:t>11/24/2021</a:t>
            </a:fld>
            <a:endParaRPr lang="en-US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951ED0-E757-4659-8EC3-EFFE789D44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543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g"/><Relationship Id="rId4" Type="http://schemas.openxmlformats.org/officeDocument/2006/relationships/image" Target="../media/image4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7" Type="http://schemas.openxmlformats.org/officeDocument/2006/relationships/image" Target="../media/image62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jpeg"/><Relationship Id="rId5" Type="http://schemas.microsoft.com/office/2007/relationships/hdphoto" Target="../media/hdphoto9.wdp"/><Relationship Id="rId4" Type="http://schemas.openxmlformats.org/officeDocument/2006/relationships/image" Target="../media/image60.pn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7" Type="http://schemas.microsoft.com/office/2007/relationships/hdphoto" Target="../media/hdphoto12.wdp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png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microsoft.com/office/2007/relationships/hdphoto" Target="../media/hdphoto3.wdp"/><Relationship Id="rId4" Type="http://schemas.openxmlformats.org/officeDocument/2006/relationships/image" Target="../media/image16.png"/><Relationship Id="rId9" Type="http://schemas.microsoft.com/office/2007/relationships/hdphoto" Target="../media/hdphoto5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microsoft.com/office/2007/relationships/hdphoto" Target="../media/hdphoto6.wdp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5" Type="http://schemas.microsoft.com/office/2007/relationships/hdphoto" Target="../media/hdphoto8.wdp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609599" y="4312042"/>
            <a:ext cx="10972800" cy="1655762"/>
          </a:xfrm>
        </p:spPr>
        <p:txBody>
          <a:bodyPr/>
          <a:lstStyle/>
          <a:p>
            <a:r>
              <a:rPr lang="ru-RU" sz="2800" i="1" dirty="0">
                <a:solidFill>
                  <a:srgbClr val="1F0E03"/>
                </a:solidFill>
                <a:latin typeface="Constantia" panose="02030602050306030303" pitchFamily="18" charset="0"/>
                <a:ea typeface="Cambria" panose="02040503050406030204" pitchFamily="18" charset="0"/>
              </a:rPr>
              <a:t>Выставка старых книг из фондов библиотеки нашей гимназии.</a:t>
            </a:r>
          </a:p>
          <a:p>
            <a:r>
              <a:rPr lang="ru-RU" i="1" dirty="0">
                <a:solidFill>
                  <a:srgbClr val="1F0E03"/>
                </a:solidFill>
                <a:latin typeface="Constantia" panose="02030602050306030303" pitchFamily="18" charset="0"/>
                <a:ea typeface="Cambria" panose="02040503050406030204" pitchFamily="18" charset="0"/>
              </a:rPr>
              <a:t>Ноябрь 2021 г.</a:t>
            </a:r>
            <a:endParaRPr lang="en-US" i="1" dirty="0">
              <a:solidFill>
                <a:srgbClr val="1F0E03"/>
              </a:solidFill>
              <a:latin typeface="Constantia" panose="02030602050306030303" pitchFamily="18" charset="0"/>
              <a:ea typeface="Cambria" panose="02040503050406030204" pitchFamily="18" charset="0"/>
            </a:endParaRPr>
          </a:p>
        </p:txBody>
      </p:sp>
      <p:pic>
        <p:nvPicPr>
          <p:cNvPr id="4" name="Paveikslėlis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6" t="35844" r="8981" b="32157"/>
          <a:stretch/>
        </p:blipFill>
        <p:spPr>
          <a:xfrm rot="10800000">
            <a:off x="374404" y="387273"/>
            <a:ext cx="11443189" cy="3334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5679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6" t="7909" r="3383" b="7189"/>
          <a:stretch/>
        </p:blipFill>
        <p:spPr>
          <a:xfrm rot="5400000">
            <a:off x="-322496" y="806585"/>
            <a:ext cx="3361767" cy="2340264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64" t="31277" r="31686" b="32076"/>
          <a:stretch/>
        </p:blipFill>
        <p:spPr>
          <a:xfrm rot="5400000">
            <a:off x="6058818" y="727225"/>
            <a:ext cx="6172204" cy="5309422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53" t="16258" r="71021" b="46371"/>
          <a:stretch/>
        </p:blipFill>
        <p:spPr>
          <a:xfrm rot="5400000">
            <a:off x="1956252" y="2736770"/>
            <a:ext cx="2259101" cy="579509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927402" y="739588"/>
            <a:ext cx="333892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Constantia" panose="02030602050306030303" pitchFamily="18" charset="0"/>
              </a:rPr>
              <a:t>Такие темы </a:t>
            </a:r>
          </a:p>
          <a:p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Constantia" panose="02030602050306030303" pitchFamily="18" charset="0"/>
              </a:rPr>
              <a:t>обсуждались в 1912 году </a:t>
            </a:r>
          </a:p>
          <a:p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Constantia" panose="02030602050306030303" pitchFamily="18" charset="0"/>
              </a:rPr>
              <a:t>в журнале.</a:t>
            </a:r>
            <a:endParaRPr lang="en-US" sz="3200" b="1" dirty="0">
              <a:solidFill>
                <a:schemeClr val="accent2">
                  <a:lumMod val="50000"/>
                </a:scheme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51831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6" t="7909" r="3383" b="7189"/>
          <a:stretch/>
        </p:blipFill>
        <p:spPr>
          <a:xfrm rot="5400000">
            <a:off x="-510752" y="510750"/>
            <a:ext cx="3361767" cy="2340264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71" t="37231" r="12042" b="24026"/>
          <a:stretch/>
        </p:blipFill>
        <p:spPr>
          <a:xfrm rot="16200000">
            <a:off x="7268067" y="1369290"/>
            <a:ext cx="4787153" cy="5060714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76" t="34059" r="62280" b="26467"/>
          <a:stretch/>
        </p:blipFill>
        <p:spPr>
          <a:xfrm rot="16200000">
            <a:off x="2306502" y="450623"/>
            <a:ext cx="4625786" cy="455826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8496" y="5216006"/>
            <a:ext cx="646901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Constantia" panose="02030602050306030303" pitchFamily="18" charset="0"/>
              </a:rPr>
              <a:t>А эти новости перепечатывали</a:t>
            </a:r>
          </a:p>
          <a:p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Constantia" panose="02030602050306030303" pitchFamily="18" charset="0"/>
              </a:rPr>
              <a:t> из дневников 1812 года</a:t>
            </a:r>
            <a:endParaRPr lang="en-US" sz="3200" b="1" dirty="0">
              <a:solidFill>
                <a:schemeClr val="accent2">
                  <a:lumMod val="50000"/>
                </a:scheme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98249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9" t="20196" r="5391" b="12353"/>
          <a:stretch/>
        </p:blipFill>
        <p:spPr>
          <a:xfrm rot="10800000">
            <a:off x="1333948" y="86060"/>
            <a:ext cx="9907793" cy="4359939"/>
          </a:xfrm>
          <a:prstGeom prst="rect">
            <a:avLst/>
          </a:prstGeom>
        </p:spPr>
      </p:pic>
      <p:sp>
        <p:nvSpPr>
          <p:cNvPr id="3" name="Stačiakampis 2"/>
          <p:cNvSpPr/>
          <p:nvPr/>
        </p:nvSpPr>
        <p:spPr>
          <a:xfrm>
            <a:off x="1333948" y="4687208"/>
            <a:ext cx="859177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1F0E03"/>
                </a:solidFill>
                <a:latin typeface="Book Antiqua" panose="02040602050305030304" pitchFamily="18" charset="0"/>
              </a:rPr>
              <a:t>Выставка продлится до 3 декабря.</a:t>
            </a:r>
          </a:p>
          <a:p>
            <a:pPr algn="ctr"/>
            <a:r>
              <a:rPr lang="ru-RU" sz="3600" b="1" dirty="0">
                <a:solidFill>
                  <a:srgbClr val="1F0E03"/>
                </a:solidFill>
                <a:latin typeface="Book Antiqua" panose="02040602050305030304" pitchFamily="18" charset="0"/>
              </a:rPr>
              <a:t>Приглашаем.</a:t>
            </a:r>
            <a:endParaRPr lang="en-US" sz="2800" b="1" dirty="0">
              <a:solidFill>
                <a:srgbClr val="1F0E03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50785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aveikslėlis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9" t="18989" r="16225" b="4181"/>
          <a:stretch/>
        </p:blipFill>
        <p:spPr>
          <a:xfrm rot="5400000">
            <a:off x="6799732" y="887505"/>
            <a:ext cx="6051172" cy="4545107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33" t="10414" r="3507"/>
          <a:stretch/>
        </p:blipFill>
        <p:spPr>
          <a:xfrm rot="5400000">
            <a:off x="2992694" y="1179423"/>
            <a:ext cx="4921624" cy="369233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1363" y="6068215"/>
            <a:ext cx="113391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Constantia" panose="02030602050306030303" pitchFamily="18" charset="0"/>
              </a:rPr>
              <a:t>Это подарочное издание хотя и моложе 100 лет, но все равно уже история.</a:t>
            </a:r>
            <a:endParaRPr lang="en-US" sz="2400" b="1" dirty="0">
              <a:solidFill>
                <a:schemeClr val="accent2">
                  <a:lumMod val="50000"/>
                </a:schemeClr>
              </a:solidFill>
              <a:latin typeface="Constantia" panose="02030602050306030303" pitchFamily="18" charset="0"/>
            </a:endParaRPr>
          </a:p>
        </p:txBody>
      </p:sp>
      <p:pic>
        <p:nvPicPr>
          <p:cNvPr id="2" name="Paveikslėlis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03" t="14764" r="13307" b="7740"/>
          <a:stretch/>
        </p:blipFill>
        <p:spPr>
          <a:xfrm rot="5400000">
            <a:off x="-309286" y="1471110"/>
            <a:ext cx="4572002" cy="3630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4133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69" t="8806" b="9036"/>
          <a:stretch/>
        </p:blipFill>
        <p:spPr>
          <a:xfrm rot="5400000">
            <a:off x="329453" y="970000"/>
            <a:ext cx="5997388" cy="3993777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60" t="13913" r="10586" b="5906"/>
          <a:stretch/>
        </p:blipFill>
        <p:spPr>
          <a:xfrm rot="5400000">
            <a:off x="5622683" y="719417"/>
            <a:ext cx="6061000" cy="455855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82389" y="5997388"/>
            <a:ext cx="971195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Constantia" panose="02030602050306030303" pitchFamily="18" charset="0"/>
              </a:rPr>
              <a:t>Пополнили нашу коллекцию старых книг в качестве подарков </a:t>
            </a:r>
          </a:p>
          <a:p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Constantia" panose="02030602050306030303" pitchFamily="18" charset="0"/>
              </a:rPr>
              <a:t>к 90-летию школы. </a:t>
            </a:r>
            <a:endParaRPr lang="en-US" sz="2400" b="1" dirty="0">
              <a:solidFill>
                <a:schemeClr val="accent2">
                  <a:lumMod val="50000"/>
                </a:scheme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0569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95" t="29357" r="22737" b="19837"/>
          <a:stretch/>
        </p:blipFill>
        <p:spPr>
          <a:xfrm rot="5400000">
            <a:off x="7558238" y="1082507"/>
            <a:ext cx="5218729" cy="3591597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38" t="27371" r="18847" b="16753"/>
          <a:stretch/>
        </p:blipFill>
        <p:spPr>
          <a:xfrm rot="5400000">
            <a:off x="3318565" y="2092376"/>
            <a:ext cx="5123330" cy="3681785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44" t="27866" r="19864" b="16454"/>
          <a:stretch/>
        </p:blipFill>
        <p:spPr>
          <a:xfrm rot="5400000">
            <a:off x="-520439" y="843168"/>
            <a:ext cx="4913630" cy="3496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1570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00" t="15910" r="10299"/>
          <a:stretch/>
        </p:blipFill>
        <p:spPr>
          <a:xfrm rot="5400000">
            <a:off x="-273670" y="874591"/>
            <a:ext cx="3267633" cy="2579234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426087" y="2792297"/>
            <a:ext cx="3908850" cy="2931638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0" t="9790" r="11975" b="9790"/>
          <a:stretch/>
        </p:blipFill>
        <p:spPr>
          <a:xfrm rot="10800000">
            <a:off x="8517190" y="1704120"/>
            <a:ext cx="3396904" cy="2553228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69" t="12018" r="14775" b="21261"/>
          <a:stretch/>
        </p:blipFill>
        <p:spPr>
          <a:xfrm rot="5400000">
            <a:off x="4043172" y="1232408"/>
            <a:ext cx="4914108" cy="3510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1887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5" t="8525" r="2694"/>
          <a:stretch/>
        </p:blipFill>
        <p:spPr>
          <a:xfrm rot="5400000">
            <a:off x="-761272" y="1094788"/>
            <a:ext cx="5250944" cy="3790469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77" t="31804" r="50000" b="17843"/>
          <a:stretch/>
        </p:blipFill>
        <p:spPr>
          <a:xfrm rot="5400000">
            <a:off x="6526613" y="-1314571"/>
            <a:ext cx="1808492" cy="4607339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2" t="19149" r="12591"/>
          <a:stretch/>
        </p:blipFill>
        <p:spPr>
          <a:xfrm rot="5400000">
            <a:off x="7281784" y="2253279"/>
            <a:ext cx="4905489" cy="3561678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9605" r="10111" b="13062"/>
          <a:stretch/>
        </p:blipFill>
        <p:spPr>
          <a:xfrm rot="5400000">
            <a:off x="3196759" y="2564734"/>
            <a:ext cx="5090298" cy="3496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8431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83" r="1803"/>
          <a:stretch/>
        </p:blipFill>
        <p:spPr>
          <a:xfrm rot="5400000">
            <a:off x="-316791" y="758974"/>
            <a:ext cx="4539730" cy="3301477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2" t="8301" r="4910"/>
          <a:stretch/>
        </p:blipFill>
        <p:spPr>
          <a:xfrm rot="5400000">
            <a:off x="2604853" y="1782207"/>
            <a:ext cx="5147537" cy="3896011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0" t="25060" r="18289"/>
          <a:stretch/>
        </p:blipFill>
        <p:spPr>
          <a:xfrm rot="5400000">
            <a:off x="6083801" y="1070033"/>
            <a:ext cx="6765856" cy="4905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3385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0" t="9239" r="1383"/>
          <a:stretch/>
        </p:blipFill>
        <p:spPr>
          <a:xfrm rot="5400000">
            <a:off x="-430308" y="1871831"/>
            <a:ext cx="5475645" cy="3883511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95" t="17920" r="15262"/>
          <a:stretch/>
        </p:blipFill>
        <p:spPr>
          <a:xfrm rot="5400000">
            <a:off x="8187440" y="2415122"/>
            <a:ext cx="4023360" cy="3496182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6" t="5321" r="1076"/>
          <a:stretch/>
        </p:blipFill>
        <p:spPr>
          <a:xfrm rot="5400000">
            <a:off x="3703768" y="713142"/>
            <a:ext cx="5292763" cy="3844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3306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24" t="21242" r="15382" b="17268"/>
          <a:stretch/>
        </p:blipFill>
        <p:spPr>
          <a:xfrm rot="5400000">
            <a:off x="-935582" y="1376643"/>
            <a:ext cx="5798374" cy="3582971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05" t="6026" r="15971" b="3452"/>
          <a:stretch/>
        </p:blipFill>
        <p:spPr>
          <a:xfrm rot="5400000">
            <a:off x="3934035" y="347506"/>
            <a:ext cx="1775011" cy="1790003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88" t="29086" r="17383" b="13346"/>
          <a:stretch/>
        </p:blipFill>
        <p:spPr>
          <a:xfrm rot="5400000">
            <a:off x="3693905" y="2674622"/>
            <a:ext cx="1452279" cy="987012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90" t="9921" r="18825"/>
          <a:stretch/>
        </p:blipFill>
        <p:spPr>
          <a:xfrm rot="5400000">
            <a:off x="4061808" y="4197428"/>
            <a:ext cx="1613645" cy="169582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82170" y="3420931"/>
            <a:ext cx="605658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333300"/>
                </a:solidFill>
                <a:latin typeface="Gabriola" panose="04040605051002020D02" pitchFamily="82" charset="0"/>
              </a:rPr>
              <a:t>Книга подарена  библиотеке.</a:t>
            </a:r>
          </a:p>
          <a:p>
            <a:r>
              <a:rPr lang="ru-RU" sz="2800" dirty="0">
                <a:solidFill>
                  <a:srgbClr val="333300"/>
                </a:solidFill>
                <a:latin typeface="Gabriola" panose="04040605051002020D02" pitchFamily="82" charset="0"/>
              </a:rPr>
              <a:t>В ней не было никаких сведений о том, кем и когда она была издана. </a:t>
            </a:r>
          </a:p>
          <a:p>
            <a:r>
              <a:rPr lang="ru-RU" sz="2800" dirty="0">
                <a:solidFill>
                  <a:srgbClr val="333300"/>
                </a:solidFill>
                <a:latin typeface="Gabriola" panose="04040605051002020D02" pitchFamily="82" charset="0"/>
              </a:rPr>
              <a:t>Сведения об издании удалось найти на сайтах букинистов. </a:t>
            </a:r>
            <a:endParaRPr lang="en-US" sz="2800" dirty="0">
              <a:solidFill>
                <a:srgbClr val="333300"/>
              </a:solidFill>
              <a:latin typeface="Gabriola" panose="04040605051002020D02" pitchFamily="82" charset="0"/>
            </a:endParaRPr>
          </a:p>
        </p:txBody>
      </p:sp>
      <p:pic>
        <p:nvPicPr>
          <p:cNvPr id="7" name="Paveikslėlis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33" t="11515" r="50740" b="-547"/>
          <a:stretch/>
        </p:blipFill>
        <p:spPr>
          <a:xfrm rot="5400000">
            <a:off x="7736998" y="-1354158"/>
            <a:ext cx="2452747" cy="6150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0449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4" r="-1"/>
          <a:stretch/>
        </p:blipFill>
        <p:spPr>
          <a:xfrm rot="5400000">
            <a:off x="-321364" y="605481"/>
            <a:ext cx="3506992" cy="2672570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4" t="11217" r="8240" b="13741"/>
          <a:stretch/>
        </p:blipFill>
        <p:spPr>
          <a:xfrm rot="5400000">
            <a:off x="576347" y="3619137"/>
            <a:ext cx="3871125" cy="2549563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66" t="30319" r="47253" b="29619"/>
          <a:stretch/>
        </p:blipFill>
        <p:spPr>
          <a:xfrm rot="5400000">
            <a:off x="5087820" y="-1069833"/>
            <a:ext cx="1237126" cy="3839381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30" t="17761" r="14234" b="8345"/>
          <a:stretch/>
        </p:blipFill>
        <p:spPr>
          <a:xfrm rot="5400000">
            <a:off x="7685194" y="904791"/>
            <a:ext cx="4950807" cy="3603811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15" t="7058" r="7638"/>
          <a:stretch/>
        </p:blipFill>
        <p:spPr>
          <a:xfrm rot="5400000">
            <a:off x="3657079" y="2073425"/>
            <a:ext cx="4991541" cy="4071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3890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4" t="5461" r="1882" b="4240"/>
          <a:stretch/>
        </p:blipFill>
        <p:spPr>
          <a:xfrm rot="5400000">
            <a:off x="-548642" y="806826"/>
            <a:ext cx="4410639" cy="3098203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59" t="38101" r="62507" b="33475"/>
          <a:stretch/>
        </p:blipFill>
        <p:spPr>
          <a:xfrm rot="5400000">
            <a:off x="8622253" y="3555012"/>
            <a:ext cx="1000464" cy="3420933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737" t="17447" r="14899" b="3088"/>
          <a:stretch/>
        </p:blipFill>
        <p:spPr>
          <a:xfrm rot="5400000">
            <a:off x="8027168" y="621980"/>
            <a:ext cx="4105493" cy="3162748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26" t="8859" r="14200" b="10075"/>
          <a:stretch/>
        </p:blipFill>
        <p:spPr>
          <a:xfrm rot="5400000">
            <a:off x="4134778" y="208234"/>
            <a:ext cx="3759793" cy="3343325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19" t="17982" r="12450" b="14320"/>
          <a:stretch/>
        </p:blipFill>
        <p:spPr>
          <a:xfrm rot="10800000">
            <a:off x="2293680" y="3470447"/>
            <a:ext cx="4838640" cy="3590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3864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192" t="11456" r="3672"/>
          <a:stretch/>
        </p:blipFill>
        <p:spPr>
          <a:xfrm rot="5400000">
            <a:off x="-659040" y="1196917"/>
            <a:ext cx="5346553" cy="4028477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3" t="10118" r="5173" b="2287"/>
          <a:stretch/>
        </p:blipFill>
        <p:spPr>
          <a:xfrm rot="5400000">
            <a:off x="7287102" y="837838"/>
            <a:ext cx="5486396" cy="4068908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20" t="8494" r="6323"/>
          <a:stretch/>
        </p:blipFill>
        <p:spPr>
          <a:xfrm rot="5400000">
            <a:off x="3540499" y="2096060"/>
            <a:ext cx="4970032" cy="3940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1353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572"/>
          <a:stretch/>
        </p:blipFill>
        <p:spPr>
          <a:xfrm rot="5400000">
            <a:off x="-426460" y="740899"/>
            <a:ext cx="4098661" cy="2810507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21" t="27511" r="18460" b="14618"/>
          <a:stretch/>
        </p:blipFill>
        <p:spPr>
          <a:xfrm rot="5400000">
            <a:off x="2191455" y="4560832"/>
            <a:ext cx="2727585" cy="1866752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68" r="10691"/>
          <a:stretch/>
        </p:blipFill>
        <p:spPr>
          <a:xfrm rot="5400000">
            <a:off x="6986761" y="4542669"/>
            <a:ext cx="2743200" cy="1887462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00" t="31741" r="3891"/>
          <a:stretch/>
        </p:blipFill>
        <p:spPr>
          <a:xfrm rot="10800000">
            <a:off x="3555248" y="184126"/>
            <a:ext cx="7718765" cy="3867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8371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79" t="25300" r="20090" b="12265"/>
          <a:stretch/>
        </p:blipFill>
        <p:spPr>
          <a:xfrm rot="5400000">
            <a:off x="425822" y="596154"/>
            <a:ext cx="4262718" cy="3694356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2084" y="204397"/>
            <a:ext cx="4674664" cy="437029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4813" y="5136776"/>
            <a:ext cx="118130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accent2">
                    <a:lumMod val="50000"/>
                  </a:schemeClr>
                </a:solidFill>
                <a:latin typeface="Constantia" panose="02030602050306030303" pitchFamily="18" charset="0"/>
              </a:rPr>
              <a:t>Такие дешевые книги издавали для простых небогатых людей.</a:t>
            </a:r>
            <a:endParaRPr lang="en-US" sz="3600" b="1" dirty="0">
              <a:solidFill>
                <a:schemeClr val="accent2">
                  <a:lumMod val="50000"/>
                </a:scheme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18299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85" t="14670" r="8594" b="4080"/>
          <a:stretch/>
        </p:blipFill>
        <p:spPr>
          <a:xfrm rot="5400000">
            <a:off x="-49091" y="694548"/>
            <a:ext cx="5329088" cy="3939987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539" t="20193" r="8308" b="2472"/>
          <a:stretch/>
        </p:blipFill>
        <p:spPr>
          <a:xfrm rot="16200000">
            <a:off x="6268568" y="194986"/>
            <a:ext cx="6118418" cy="57284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8627" y="5518254"/>
            <a:ext cx="59694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Constantia" panose="02030602050306030303" pitchFamily="18" charset="0"/>
              </a:rPr>
              <a:t>Только по дарственной надписи можно предположить, что книга издана до  или в 1899 году.</a:t>
            </a:r>
            <a:endParaRPr lang="en-US" sz="2400" b="1" dirty="0">
              <a:solidFill>
                <a:schemeClr val="accent2">
                  <a:lumMod val="50000"/>
                </a:scheme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25116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60" t="21735" r="25439" b="20663"/>
          <a:stretch/>
        </p:blipFill>
        <p:spPr>
          <a:xfrm rot="5400000">
            <a:off x="-95793" y="603400"/>
            <a:ext cx="3909751" cy="3032368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23" t="13913" r="30118" b="12095"/>
          <a:stretch/>
        </p:blipFill>
        <p:spPr>
          <a:xfrm>
            <a:off x="7004408" y="131092"/>
            <a:ext cx="3981837" cy="3583653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62" t="22295" r="20824" b="17546"/>
          <a:stretch/>
        </p:blipFill>
        <p:spPr>
          <a:xfrm rot="5400000">
            <a:off x="9537458" y="2405198"/>
            <a:ext cx="2588572" cy="2111463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82" t="27077" r="23352" b="15616"/>
          <a:stretch/>
        </p:blipFill>
        <p:spPr>
          <a:xfrm rot="5400000">
            <a:off x="2483041" y="1848757"/>
            <a:ext cx="3500688" cy="258671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87687" y="5183179"/>
            <a:ext cx="82125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Constantia" panose="02030602050306030303" pitchFamily="18" charset="0"/>
              </a:rPr>
              <a:t>К этому времени даже в общедоступных книгах появляются иллюстрации и реклама.</a:t>
            </a:r>
            <a:endParaRPr lang="en-US" sz="2400" b="1" dirty="0">
              <a:solidFill>
                <a:schemeClr val="accent2">
                  <a:lumMod val="50000"/>
                </a:scheme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55969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51" t="4224" r="2657" b="5586"/>
          <a:stretch/>
        </p:blipFill>
        <p:spPr>
          <a:xfrm rot="5400000">
            <a:off x="-89963" y="2139121"/>
            <a:ext cx="3502220" cy="2782670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25" t="8850" r="6568" b="3861"/>
          <a:stretch/>
        </p:blipFill>
        <p:spPr>
          <a:xfrm rot="5400000">
            <a:off x="1721676" y="3221903"/>
            <a:ext cx="4027394" cy="2948969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076575" y="2450345"/>
            <a:ext cx="3884715" cy="2913537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921159" y="2909884"/>
            <a:ext cx="4343087" cy="325731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715276" y="336666"/>
            <a:ext cx="799231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solidFill>
                  <a:schemeClr val="accent2">
                    <a:lumMod val="50000"/>
                  </a:schemeClr>
                </a:solidFill>
                <a:latin typeface="Constantia" panose="02030602050306030303" pitchFamily="18" charset="0"/>
              </a:rPr>
              <a:t>16 лет прошло между изданием</a:t>
            </a:r>
          </a:p>
          <a:p>
            <a:r>
              <a:rPr lang="ru-RU" sz="4000" b="1" dirty="0">
                <a:solidFill>
                  <a:schemeClr val="accent2">
                    <a:lumMod val="50000"/>
                  </a:schemeClr>
                </a:solidFill>
                <a:latin typeface="Constantia" panose="02030602050306030303" pitchFamily="18" charset="0"/>
              </a:rPr>
              <a:t>первого и второго томов</a:t>
            </a:r>
            <a:endParaRPr lang="en-US" sz="4000" b="1" dirty="0">
              <a:solidFill>
                <a:schemeClr val="accent2">
                  <a:lumMod val="50000"/>
                </a:scheme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39884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0" t="9674" r="2794" b="3268"/>
          <a:stretch/>
        </p:blipFill>
        <p:spPr>
          <a:xfrm rot="5400000">
            <a:off x="-303400" y="908516"/>
            <a:ext cx="5185522" cy="3731559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5640" y="181534"/>
            <a:ext cx="6768354" cy="507626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93376" y="5715000"/>
            <a:ext cx="109951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Constantia" panose="02030602050306030303" pitchFamily="18" charset="0"/>
              </a:rPr>
              <a:t>Переводное издание. Тоже есть метка о дозволении цензуры.</a:t>
            </a:r>
            <a:endParaRPr lang="en-US" sz="2800" b="1" dirty="0">
              <a:solidFill>
                <a:schemeClr val="accent2">
                  <a:lumMod val="50000"/>
                </a:scheme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59493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53" y="215154"/>
            <a:ext cx="3119717" cy="2339788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9636" y="0"/>
            <a:ext cx="7924800" cy="5943600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090"/>
          <a:stretch/>
        </p:blipFill>
        <p:spPr>
          <a:xfrm rot="5400000">
            <a:off x="210110" y="2371726"/>
            <a:ext cx="4464423" cy="3943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17253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58" t="7124" r="2501"/>
          <a:stretch/>
        </p:blipFill>
        <p:spPr>
          <a:xfrm rot="5400000">
            <a:off x="-533133" y="793114"/>
            <a:ext cx="5365375" cy="4021201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64" t="15032" r="6911"/>
          <a:stretch/>
        </p:blipFill>
        <p:spPr>
          <a:xfrm rot="16200000">
            <a:off x="3052776" y="1468408"/>
            <a:ext cx="6081780" cy="448967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552329" y="2808746"/>
            <a:ext cx="349604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Constantia" panose="02030602050306030303" pitchFamily="18" charset="0"/>
              </a:rPr>
              <a:t>Журнал издавался только один год. </a:t>
            </a:r>
          </a:p>
          <a:p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Constantia" panose="02030602050306030303" pitchFamily="18" charset="0"/>
              </a:rPr>
              <a:t>Вышло 6 номеров. </a:t>
            </a:r>
          </a:p>
          <a:p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Constantia" panose="02030602050306030303" pitchFamily="18" charset="0"/>
              </a:rPr>
              <a:t>Издание посвящено </a:t>
            </a:r>
          </a:p>
          <a:p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Constantia" panose="02030602050306030303" pitchFamily="18" charset="0"/>
              </a:rPr>
              <a:t>100-летию Отечественной войны 1812 года.</a:t>
            </a:r>
            <a:endParaRPr lang="en-US" sz="2400" b="1" dirty="0">
              <a:solidFill>
                <a:schemeClr val="accent2">
                  <a:lumMod val="50000"/>
                </a:scheme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1932933"/>
      </p:ext>
    </p:extLst>
  </p:cSld>
  <p:clrMapOvr>
    <a:masterClrMapping/>
  </p:clrMapOvr>
</p:sld>
</file>

<file path=ppt/theme/theme1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</TotalTime>
  <Words>169</Words>
  <Application>Microsoft Office PowerPoint</Application>
  <PresentationFormat>Plačiaekranė</PresentationFormat>
  <Paragraphs>25</Paragraphs>
  <Slides>23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6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23</vt:i4>
      </vt:variant>
    </vt:vector>
  </HeadingPairs>
  <TitlesOfParts>
    <vt:vector size="30" baseType="lpstr">
      <vt:lpstr>Arial</vt:lpstr>
      <vt:lpstr>Book Antiqua</vt:lpstr>
      <vt:lpstr>Calibri</vt:lpstr>
      <vt:lpstr>Calibri Light</vt:lpstr>
      <vt:lpstr>Constantia</vt:lpstr>
      <vt:lpstr>Gabriola</vt:lpstr>
      <vt:lpstr>„Office“ tema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„PowerPoint“ pateiktis</dc:title>
  <dc:creator>ADMIN</dc:creator>
  <cp:lastModifiedBy>ADMIN</cp:lastModifiedBy>
  <cp:revision>21</cp:revision>
  <dcterms:created xsi:type="dcterms:W3CDTF">2021-11-18T12:41:30Z</dcterms:created>
  <dcterms:modified xsi:type="dcterms:W3CDTF">2021-11-24T13:04:12Z</dcterms:modified>
</cp:coreProperties>
</file>